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1" r:id="rId1"/>
    <p:sldMasterId id="214748367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5143500" type="screen16x9"/>
  <p:notesSz cx="6858000" cy="9144000"/>
  <p:embeddedFontLst>
    <p:embeddedFont>
      <p:font typeface="Arial Black" panose="020B0604020202020204" pitchFamily="34" charset="0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29"/>
  </p:normalViewPr>
  <p:slideViewPr>
    <p:cSldViewPr snapToGrid="0">
      <p:cViewPr varScale="1">
        <p:scale>
          <a:sx n="145" d="100"/>
          <a:sy n="145" d="100"/>
        </p:scale>
        <p:origin x="6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a4d660ba34_0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1a4d660ba34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a8c18ef4d8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a8c18ef4d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c0e7031907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1c0e703190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c0e7031907_0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1c0e703190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c0e7031907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1c0e703190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c0e7031907_0_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1c0e7031907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8059fdc44b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18059fdc44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605790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605790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youtu.be/7CFE5tD1CC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6"/>
          <p:cNvSpPr txBox="1">
            <a:spLocks noGrp="1"/>
          </p:cNvSpPr>
          <p:nvPr>
            <p:ph type="title"/>
          </p:nvPr>
        </p:nvSpPr>
        <p:spPr>
          <a:xfrm>
            <a:off x="628650" y="199068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 b="1">
                <a:latin typeface="Arial Black"/>
                <a:ea typeface="Arial Black"/>
                <a:cs typeface="Arial Black"/>
                <a:sym typeface="Arial Black"/>
              </a:rPr>
              <a:t>Material Recovery Facilities (MRFs)</a:t>
            </a:r>
            <a:endParaRPr sz="2100" b="1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37" name="Google Shape;137;p26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6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27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7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A look at a typical ‘automated’ MRF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48" name="Google Shape;148;p27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49" name="Google Shape;14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38450" y="1081007"/>
            <a:ext cx="6939410" cy="323814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7"/>
          <p:cNvSpPr txBox="1"/>
          <p:nvPr/>
        </p:nvSpPr>
        <p:spPr>
          <a:xfrm>
            <a:off x="152350" y="3674313"/>
            <a:ext cx="3057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Recycling picked up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7"/>
          <p:cNvSpPr/>
          <p:nvPr/>
        </p:nvSpPr>
        <p:spPr>
          <a:xfrm>
            <a:off x="3376500" y="2196925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7"/>
          <p:cNvSpPr txBox="1"/>
          <p:nvPr/>
        </p:nvSpPr>
        <p:spPr>
          <a:xfrm>
            <a:off x="4747050" y="3489663"/>
            <a:ext cx="3057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Bulky, rigid items manually picked out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7"/>
          <p:cNvSpPr/>
          <p:nvPr/>
        </p:nvSpPr>
        <p:spPr>
          <a:xfrm>
            <a:off x="8024700" y="2196925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08728F-30D0-E14E-A9E4-11DBCB365B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475" y="1557481"/>
            <a:ext cx="2857500" cy="17653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AC3CBD5-FC2E-CF48-965E-EDC9EA1214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9281" y="1471459"/>
            <a:ext cx="2292294" cy="20538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6BD125-D896-B24B-98D4-DBD78ADB5580}"/>
              </a:ext>
            </a:extLst>
          </p:cNvPr>
          <p:cNvSpPr txBox="1"/>
          <p:nvPr/>
        </p:nvSpPr>
        <p:spPr>
          <a:xfrm>
            <a:off x="4691604" y="2837575"/>
            <a:ext cx="15034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recycling pickers in plant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D98CF6-33A5-354F-B953-C179FB2E3E5C}"/>
              </a:ext>
            </a:extLst>
          </p:cNvPr>
          <p:cNvSpPr txBox="1"/>
          <p:nvPr/>
        </p:nvSpPr>
        <p:spPr>
          <a:xfrm>
            <a:off x="1270387" y="3299586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recycling truck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28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Glass and fiber sorted on lines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64" name="Google Shape;164;p28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65" name="Google Shape;16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38450" y="1081007"/>
            <a:ext cx="6939410" cy="323814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 txBox="1"/>
          <p:nvPr/>
        </p:nvSpPr>
        <p:spPr>
          <a:xfrm>
            <a:off x="-167950" y="1164338"/>
            <a:ext cx="1551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Glass sorting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8"/>
          <p:cNvSpPr/>
          <p:nvPr/>
        </p:nvSpPr>
        <p:spPr>
          <a:xfrm>
            <a:off x="162500" y="2171088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8"/>
          <p:cNvSpPr txBox="1"/>
          <p:nvPr/>
        </p:nvSpPr>
        <p:spPr>
          <a:xfrm>
            <a:off x="282925" y="3602763"/>
            <a:ext cx="1732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Pure glass stream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8"/>
          <p:cNvSpPr/>
          <p:nvPr/>
        </p:nvSpPr>
        <p:spPr>
          <a:xfrm rot="5400000">
            <a:off x="2996900" y="3098920"/>
            <a:ext cx="5112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8"/>
          <p:cNvSpPr/>
          <p:nvPr/>
        </p:nvSpPr>
        <p:spPr>
          <a:xfrm>
            <a:off x="3660500" y="2752075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8"/>
          <p:cNvSpPr txBox="1"/>
          <p:nvPr/>
        </p:nvSpPr>
        <p:spPr>
          <a:xfrm>
            <a:off x="4703600" y="1120388"/>
            <a:ext cx="3057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Paper/fiber sorting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8"/>
          <p:cNvSpPr/>
          <p:nvPr/>
        </p:nvSpPr>
        <p:spPr>
          <a:xfrm rot="5400000">
            <a:off x="4800725" y="3610120"/>
            <a:ext cx="5112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 txBox="1"/>
          <p:nvPr/>
        </p:nvSpPr>
        <p:spPr>
          <a:xfrm>
            <a:off x="4551650" y="4037763"/>
            <a:ext cx="1732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Fiber bales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7913600" y="2752075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C60D9B9-CD58-9742-9289-54593949C9F9}"/>
              </a:ext>
            </a:extLst>
          </p:cNvPr>
          <p:cNvSpPr txBox="1"/>
          <p:nvPr/>
        </p:nvSpPr>
        <p:spPr>
          <a:xfrm>
            <a:off x="2047239" y="2171088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glass sorter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0628C6-038A-8D44-99B4-CB31F263376E}"/>
              </a:ext>
            </a:extLst>
          </p:cNvPr>
          <p:cNvSpPr txBox="1"/>
          <p:nvPr/>
        </p:nvSpPr>
        <p:spPr>
          <a:xfrm>
            <a:off x="5840450" y="2173492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paper sorter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9EFBF5-9D58-9C46-BDDD-0D541962DE9D}"/>
              </a:ext>
            </a:extLst>
          </p:cNvPr>
          <p:cNvSpPr txBox="1"/>
          <p:nvPr/>
        </p:nvSpPr>
        <p:spPr>
          <a:xfrm>
            <a:off x="6471149" y="3699691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fiber bales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C1C5EE-1C21-D941-80A0-B7E35E9EF1E0}"/>
              </a:ext>
            </a:extLst>
          </p:cNvPr>
          <p:cNvSpPr txBox="1"/>
          <p:nvPr/>
        </p:nvSpPr>
        <p:spPr>
          <a:xfrm>
            <a:off x="2640394" y="3799876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glass stream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p29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9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Metal pulled out with magnets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88" name="Google Shape;188;p29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38450" y="1081007"/>
            <a:ext cx="6939410" cy="323814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/>
          <p:nvPr/>
        </p:nvSpPr>
        <p:spPr>
          <a:xfrm>
            <a:off x="162500" y="1846650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9"/>
          <p:cNvSpPr txBox="1"/>
          <p:nvPr/>
        </p:nvSpPr>
        <p:spPr>
          <a:xfrm>
            <a:off x="5073150" y="1175988"/>
            <a:ext cx="3057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Eddy current and magnetic separation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9"/>
          <p:cNvSpPr/>
          <p:nvPr/>
        </p:nvSpPr>
        <p:spPr>
          <a:xfrm>
            <a:off x="8049000" y="1502550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9"/>
          <p:cNvSpPr/>
          <p:nvPr/>
        </p:nvSpPr>
        <p:spPr>
          <a:xfrm rot="5400000">
            <a:off x="5530175" y="2467700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9"/>
          <p:cNvSpPr txBox="1"/>
          <p:nvPr/>
        </p:nvSpPr>
        <p:spPr>
          <a:xfrm>
            <a:off x="5306525" y="3180100"/>
            <a:ext cx="1338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Metal bales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381A86-3672-A54B-8DF4-BF76EB53C204}"/>
              </a:ext>
            </a:extLst>
          </p:cNvPr>
          <p:cNvSpPr txBox="1"/>
          <p:nvPr/>
        </p:nvSpPr>
        <p:spPr>
          <a:xfrm>
            <a:off x="7004133" y="3419315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metal bales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66B29D-97ED-704A-9E1E-E1FE5D294E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0061" y="1286513"/>
            <a:ext cx="3906227" cy="313413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B67C13-BAF4-B347-8512-21F7633F8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432" y="1410324"/>
            <a:ext cx="3733700" cy="3292519"/>
          </a:xfrm>
          <a:prstGeom prst="rect">
            <a:avLst/>
          </a:prstGeom>
        </p:spPr>
      </p:pic>
      <p:sp>
        <p:nvSpPr>
          <p:cNvPr id="204" name="Google Shape;204;p30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" name="Google Shape;205;p30"/>
          <p:cNvPicPr preferRelativeResize="0"/>
          <p:nvPr/>
        </p:nvPicPr>
        <p:blipFill rotWithShape="1">
          <a:blip r:embed="rId4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0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07" name="Google Shape;207;p30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Plastics sorted by chemical identity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208" name="Google Shape;208;p30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09" name="Google Shape;20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38450" y="1081007"/>
            <a:ext cx="6939410" cy="323814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0"/>
          <p:cNvSpPr txBox="1"/>
          <p:nvPr/>
        </p:nvSpPr>
        <p:spPr>
          <a:xfrm>
            <a:off x="1622813" y="1145750"/>
            <a:ext cx="3057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Plastics sorting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0"/>
          <p:cNvSpPr/>
          <p:nvPr/>
        </p:nvSpPr>
        <p:spPr>
          <a:xfrm>
            <a:off x="162500" y="2813025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0"/>
          <p:cNvSpPr txBox="1"/>
          <p:nvPr/>
        </p:nvSpPr>
        <p:spPr>
          <a:xfrm>
            <a:off x="99475" y="4706750"/>
            <a:ext cx="5669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https://possibility.teledyneimaging.com/planet-earth-or-planet-plastic/</a:t>
            </a:r>
            <a:endParaRPr sz="1100"/>
          </a:p>
        </p:txBody>
      </p:sp>
      <p:pic>
        <p:nvPicPr>
          <p:cNvPr id="214" name="Google Shape;214;p30"/>
          <p:cNvPicPr preferRelativeResize="0"/>
          <p:nvPr/>
        </p:nvPicPr>
        <p:blipFill rotWithShape="1">
          <a:blip r:embed="rId6">
            <a:alphaModFix/>
          </a:blip>
          <a:srcRect r="86810"/>
          <a:stretch/>
        </p:blipFill>
        <p:spPr>
          <a:xfrm>
            <a:off x="4571989" y="1145750"/>
            <a:ext cx="890701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0"/>
          <p:cNvPicPr preferRelativeResize="0"/>
          <p:nvPr/>
        </p:nvPicPr>
        <p:blipFill rotWithShape="1">
          <a:blip r:embed="rId6">
            <a:alphaModFix/>
          </a:blip>
          <a:srcRect l="14897" r="69534"/>
          <a:stretch/>
        </p:blipFill>
        <p:spPr>
          <a:xfrm>
            <a:off x="5600695" y="1394088"/>
            <a:ext cx="1051300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0"/>
          <p:cNvPicPr preferRelativeResize="0"/>
          <p:nvPr/>
        </p:nvPicPr>
        <p:blipFill rotWithShape="1">
          <a:blip r:embed="rId6">
            <a:alphaModFix/>
          </a:blip>
          <a:srcRect l="58067" r="28743"/>
          <a:stretch/>
        </p:blipFill>
        <p:spPr>
          <a:xfrm>
            <a:off x="6279314" y="2271800"/>
            <a:ext cx="890701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0"/>
          <p:cNvPicPr preferRelativeResize="0"/>
          <p:nvPr/>
        </p:nvPicPr>
        <p:blipFill rotWithShape="1">
          <a:blip r:embed="rId6">
            <a:alphaModFix/>
          </a:blip>
          <a:srcRect l="30045" r="42812"/>
          <a:stretch/>
        </p:blipFill>
        <p:spPr>
          <a:xfrm>
            <a:off x="5499036" y="3547338"/>
            <a:ext cx="1832875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0"/>
          <p:cNvPicPr preferRelativeResize="0"/>
          <p:nvPr/>
        </p:nvPicPr>
        <p:blipFill rotWithShape="1">
          <a:blip r:embed="rId6">
            <a:alphaModFix/>
          </a:blip>
          <a:srcRect l="72858"/>
          <a:stretch/>
        </p:blipFill>
        <p:spPr>
          <a:xfrm>
            <a:off x="7331911" y="3547338"/>
            <a:ext cx="1832875" cy="102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0"/>
          <p:cNvSpPr/>
          <p:nvPr/>
        </p:nvSpPr>
        <p:spPr>
          <a:xfrm rot="-4464479">
            <a:off x="4448701" y="2222836"/>
            <a:ext cx="487749" cy="34413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0"/>
          <p:cNvSpPr/>
          <p:nvPr/>
        </p:nvSpPr>
        <p:spPr>
          <a:xfrm rot="-3047408">
            <a:off x="4989012" y="2493731"/>
            <a:ext cx="790619" cy="34414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0"/>
          <p:cNvSpPr/>
          <p:nvPr/>
        </p:nvSpPr>
        <p:spPr>
          <a:xfrm rot="-1752023">
            <a:off x="5397995" y="3024452"/>
            <a:ext cx="916236" cy="34409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0"/>
          <p:cNvSpPr/>
          <p:nvPr/>
        </p:nvSpPr>
        <p:spPr>
          <a:xfrm>
            <a:off x="5575225" y="3590963"/>
            <a:ext cx="3564000" cy="977700"/>
          </a:xfrm>
          <a:prstGeom prst="rect">
            <a:avLst/>
          </a:prstGeom>
          <a:noFill/>
          <a:ln w="38100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 txBox="1"/>
          <p:nvPr/>
        </p:nvSpPr>
        <p:spPr>
          <a:xfrm>
            <a:off x="6355513" y="3233325"/>
            <a:ext cx="3057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E06666"/>
                </a:solidFill>
                <a:latin typeface="Calibri"/>
                <a:ea typeface="Calibri"/>
                <a:cs typeface="Calibri"/>
                <a:sym typeface="Calibri"/>
              </a:rPr>
              <a:t>Not usually recyclable</a:t>
            </a:r>
            <a:endParaRPr sz="1800" b="1">
              <a:solidFill>
                <a:srgbClr val="E0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9" name="Google Shape;229;p31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1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31" name="Google Shape;231;p31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Overview of process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232" name="Google Shape;232;p31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33" name="Google Shape;23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38450" y="1081007"/>
            <a:ext cx="6939410" cy="323814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1"/>
          <p:cNvSpPr txBox="1"/>
          <p:nvPr/>
        </p:nvSpPr>
        <p:spPr>
          <a:xfrm>
            <a:off x="99475" y="4706750"/>
            <a:ext cx="5669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https://possibility.teledyneimaging.com/planet-earth-or-planet-plastic/</a:t>
            </a:r>
            <a:endParaRPr sz="1100"/>
          </a:p>
        </p:txBody>
      </p:sp>
      <p:sp>
        <p:nvSpPr>
          <p:cNvPr id="237" name="Google Shape;237;p31"/>
          <p:cNvSpPr/>
          <p:nvPr/>
        </p:nvSpPr>
        <p:spPr>
          <a:xfrm>
            <a:off x="1948697" y="1782298"/>
            <a:ext cx="496200" cy="19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1"/>
          <p:cNvSpPr/>
          <p:nvPr/>
        </p:nvSpPr>
        <p:spPr>
          <a:xfrm>
            <a:off x="4538426" y="1782298"/>
            <a:ext cx="496200" cy="19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1"/>
          <p:cNvSpPr/>
          <p:nvPr/>
        </p:nvSpPr>
        <p:spPr>
          <a:xfrm>
            <a:off x="7086457" y="1764602"/>
            <a:ext cx="358200" cy="24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1"/>
          <p:cNvSpPr/>
          <p:nvPr/>
        </p:nvSpPr>
        <p:spPr>
          <a:xfrm>
            <a:off x="7249432" y="3386027"/>
            <a:ext cx="358200" cy="24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1"/>
          <p:cNvSpPr/>
          <p:nvPr/>
        </p:nvSpPr>
        <p:spPr>
          <a:xfrm rot="5400000">
            <a:off x="6219857" y="2451152"/>
            <a:ext cx="358200" cy="24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1"/>
          <p:cNvSpPr/>
          <p:nvPr/>
        </p:nvSpPr>
        <p:spPr>
          <a:xfrm flipH="1">
            <a:off x="4654601" y="3000023"/>
            <a:ext cx="496200" cy="19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1"/>
          <p:cNvSpPr/>
          <p:nvPr/>
        </p:nvSpPr>
        <p:spPr>
          <a:xfrm flipH="1">
            <a:off x="2577526" y="2977198"/>
            <a:ext cx="496200" cy="19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1"/>
          <p:cNvSpPr/>
          <p:nvPr/>
        </p:nvSpPr>
        <p:spPr>
          <a:xfrm rot="5400000">
            <a:off x="3717169" y="3466614"/>
            <a:ext cx="358200" cy="24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1"/>
          <p:cNvSpPr/>
          <p:nvPr/>
        </p:nvSpPr>
        <p:spPr>
          <a:xfrm>
            <a:off x="2101097" y="1934698"/>
            <a:ext cx="496200" cy="19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4E3B916-4D56-C34F-ADB9-C1A42637E8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15" y="1423692"/>
            <a:ext cx="1884526" cy="116421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E9F7033-3A9C-6747-8911-52A46B42A4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9697" y="1189744"/>
            <a:ext cx="1561335" cy="139895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3812DE4-C835-7946-B164-15AA2F5529A5}"/>
              </a:ext>
            </a:extLst>
          </p:cNvPr>
          <p:cNvSpPr txBox="1"/>
          <p:nvPr/>
        </p:nvSpPr>
        <p:spPr>
          <a:xfrm>
            <a:off x="5524889" y="1656746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glass sorter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AFAF76-1D82-A149-B772-25A997CAF575}"/>
              </a:ext>
            </a:extLst>
          </p:cNvPr>
          <p:cNvSpPr txBox="1"/>
          <p:nvPr/>
        </p:nvSpPr>
        <p:spPr>
          <a:xfrm>
            <a:off x="7707387" y="1623592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glass stream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EB1BD5-49B8-BC4D-AEA8-49C7B08AB081}"/>
              </a:ext>
            </a:extLst>
          </p:cNvPr>
          <p:cNvSpPr txBox="1"/>
          <p:nvPr/>
        </p:nvSpPr>
        <p:spPr>
          <a:xfrm>
            <a:off x="5774464" y="3208217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paper sorter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3337105-645B-184F-B018-E16CB359ED8A}"/>
              </a:ext>
            </a:extLst>
          </p:cNvPr>
          <p:cNvSpPr txBox="1"/>
          <p:nvPr/>
        </p:nvSpPr>
        <p:spPr>
          <a:xfrm>
            <a:off x="7834966" y="3191723"/>
            <a:ext cx="117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fiber bales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9FFAACA-3A7F-FF43-90F0-FA3CE083F489}"/>
              </a:ext>
            </a:extLst>
          </p:cNvPr>
          <p:cNvSpPr txBox="1"/>
          <p:nvPr/>
        </p:nvSpPr>
        <p:spPr>
          <a:xfrm>
            <a:off x="3354096" y="3907839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metal bales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444CA8-9CFB-E146-A983-A38F88FE1E8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677" t="20005" r="8194" b="11459"/>
          <a:stretch/>
        </p:blipFill>
        <p:spPr>
          <a:xfrm>
            <a:off x="3202620" y="2648779"/>
            <a:ext cx="743729" cy="633777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48502E9-7469-9044-A298-1492BB5FAF0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677" t="20005" r="8194" b="11459"/>
          <a:stretch/>
        </p:blipFill>
        <p:spPr>
          <a:xfrm>
            <a:off x="3928611" y="2614492"/>
            <a:ext cx="743729" cy="63377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DA51C8E-37A0-8D4D-A704-C887BF50DF7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8033" t="14853" r="6788" b="11129"/>
          <a:stretch/>
        </p:blipFill>
        <p:spPr>
          <a:xfrm flipH="1">
            <a:off x="67320" y="2633198"/>
            <a:ext cx="2372432" cy="18179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0" name="Google Shape;260;p32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2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62" name="Google Shape;262;p32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lvl="0">
              <a:buClr>
                <a:srgbClr val="454BBB"/>
              </a:buClr>
              <a:buSzPts val="3300"/>
            </a:pPr>
            <a:r>
              <a:rPr lang="en-US" dirty="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Link do </a:t>
            </a:r>
            <a:r>
              <a:rPr lang="en-US" dirty="0" err="1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vídeo</a:t>
            </a:r>
            <a:endParaRPr dirty="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263" name="Google Shape;263;p32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4" name="Google Shape;264;p32"/>
          <p:cNvSpPr txBox="1"/>
          <p:nvPr/>
        </p:nvSpPr>
        <p:spPr>
          <a:xfrm>
            <a:off x="376700" y="1325725"/>
            <a:ext cx="68313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https://youtu.be/7CFE5tD1CCI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166</Words>
  <Application>Microsoft Macintosh PowerPoint</Application>
  <PresentationFormat>On-screen Show (16:9)</PresentationFormat>
  <Paragraphs>39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Arial Black</vt:lpstr>
      <vt:lpstr>Arial</vt:lpstr>
      <vt:lpstr>Simple Light</vt:lpstr>
      <vt:lpstr>Office Theme</vt:lpstr>
      <vt:lpstr>Material Recovery Facilities (MRFs)</vt:lpstr>
      <vt:lpstr>A look at a typical ‘automated’ MRF</vt:lpstr>
      <vt:lpstr>Glass and fiber sorted on lines</vt:lpstr>
      <vt:lpstr>Metal pulled out with magnets</vt:lpstr>
      <vt:lpstr>Plastics sorted by chemical identity</vt:lpstr>
      <vt:lpstr>Overview of process</vt:lpstr>
      <vt:lpstr>Link do vídeo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Material Recovery Facilities (MRFs)</dc:title>
  <cp:lastModifiedBy>Haley Beech</cp:lastModifiedBy>
  <cp:revision>3</cp:revision>
  <dcterms:modified xsi:type="dcterms:W3CDTF">2024-09-19T22:02:06Z</dcterms:modified>
</cp:coreProperties>
</file>